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Poppins Light"/>
      <p:regular r:id="rId53"/>
      <p:bold r:id="rId54"/>
      <p:italic r:id="rId55"/>
      <p:boldItalic r:id="rId56"/>
    </p:embeddedFont>
    <p:embeddedFont>
      <p:font typeface="Poppins SemiBold"/>
      <p:regular r:id="rId57"/>
      <p:bold r:id="rId58"/>
      <p:italic r:id="rId59"/>
      <p:boldItalic r:id="rId60"/>
    </p:embeddedFont>
    <p:embeddedFont>
      <p:font typeface="Gill Sans"/>
      <p:regular r:id="rId61"/>
      <p:bold r:id="rId62"/>
    </p:embeddedFon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A17543-D825-4E92-A468-A3B798FB9CE2}">
  <a:tblStyle styleId="{17A17543-D825-4E92-A468-A3B798FB9CE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F32ED49-6B4E-4C28-B273-2D23556F0974}"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illSans-bold.fntdata"/><Relationship Id="rId61" Type="http://schemas.openxmlformats.org/officeDocument/2006/relationships/font" Target="fonts/GillSans-regular.fntdata"/><Relationship Id="rId20" Type="http://schemas.openxmlformats.org/officeDocument/2006/relationships/slide" Target="slides/slide14.xml"/><Relationship Id="rId64" Type="http://schemas.openxmlformats.org/officeDocument/2006/relationships/font" Target="fonts/CenturyGothic-bold.fntdata"/><Relationship Id="rId63" Type="http://schemas.openxmlformats.org/officeDocument/2006/relationships/font" Target="fonts/CenturyGothic-regular.fntdata"/><Relationship Id="rId22" Type="http://schemas.openxmlformats.org/officeDocument/2006/relationships/slide" Target="slides/slide16.xml"/><Relationship Id="rId66" Type="http://schemas.openxmlformats.org/officeDocument/2006/relationships/font" Target="fonts/CenturyGothic-boldItalic.fntdata"/><Relationship Id="rId21" Type="http://schemas.openxmlformats.org/officeDocument/2006/relationships/slide" Target="slides/slide15.xml"/><Relationship Id="rId65" Type="http://schemas.openxmlformats.org/officeDocument/2006/relationships/font" Target="fonts/CenturyGothic-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Semi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oppinsLigh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oppinsLight-italic.fntdata"/><Relationship Id="rId10" Type="http://schemas.openxmlformats.org/officeDocument/2006/relationships/slide" Target="slides/slide4.xml"/><Relationship Id="rId54" Type="http://schemas.openxmlformats.org/officeDocument/2006/relationships/font" Target="fonts/PoppinsLight-bold.fntdata"/><Relationship Id="rId13" Type="http://schemas.openxmlformats.org/officeDocument/2006/relationships/slide" Target="slides/slide7.xml"/><Relationship Id="rId57" Type="http://schemas.openxmlformats.org/officeDocument/2006/relationships/font" Target="fonts/PoppinsSemiBold-regular.fntdata"/><Relationship Id="rId12" Type="http://schemas.openxmlformats.org/officeDocument/2006/relationships/slide" Target="slides/slide6.xml"/><Relationship Id="rId56" Type="http://schemas.openxmlformats.org/officeDocument/2006/relationships/font" Target="fonts/PoppinsLight-boldItalic.fntdata"/><Relationship Id="rId15" Type="http://schemas.openxmlformats.org/officeDocument/2006/relationships/slide" Target="slides/slide9.xml"/><Relationship Id="rId59" Type="http://schemas.openxmlformats.org/officeDocument/2006/relationships/font" Target="fonts/PoppinsSemiBold-italic.fntdata"/><Relationship Id="rId14" Type="http://schemas.openxmlformats.org/officeDocument/2006/relationships/slide" Target="slides/slide8.xml"/><Relationship Id="rId58" Type="http://schemas.openxmlformats.org/officeDocument/2006/relationships/font" Target="fonts/Poppins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33" name="Google Shape;333;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40" name="Google Shape;340;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91" name="Google Shape;391;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04" name="Google Shape;404;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19" name="Google Shape;419;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36" name="Google Shape;43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51" name="Google Shape;451;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225" name="Google Shape;225;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67" name="Google Shape;46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6e905d6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6e905d60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d6e905d60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6e905d601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6e905d6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38" name="Google Shape;53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233" name="Google Shape;233;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54" name="Google Shape;554;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80" name="Google Shape;58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1" name="Google Shape;59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41" name="Google Shape;241;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99" name="Google Shape;69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98" name="Google Shape;298;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306" name="Google Shape;306;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314" name="Google Shape;314;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21" name="Google Shape;321;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28" name="Google Shape;32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92" name="Shape 92"/>
        <p:cNvGrpSpPr/>
        <p:nvPr/>
      </p:nvGrpSpPr>
      <p:grpSpPr>
        <a:xfrm>
          <a:off x="0" y="0"/>
          <a:ext cx="0" cy="0"/>
          <a:chOff x="0" y="0"/>
          <a:chExt cx="0" cy="0"/>
        </a:xfrm>
      </p:grpSpPr>
      <p:sp>
        <p:nvSpPr>
          <p:cNvPr id="93" name="Google Shape;93;p15"/>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94" name="Google Shape;94;p15"/>
          <p:cNvGrpSpPr/>
          <p:nvPr/>
        </p:nvGrpSpPr>
        <p:grpSpPr>
          <a:xfrm rot="-5400000">
            <a:off x="4546416" y="-4546410"/>
            <a:ext cx="51448" cy="9144278"/>
            <a:chOff x="4713353" y="-1"/>
            <a:chExt cx="73803" cy="6857866"/>
          </a:xfrm>
        </p:grpSpPr>
        <p:sp>
          <p:nvSpPr>
            <p:cNvPr id="95" name="Google Shape;95;p15"/>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6" name="Google Shape;96;p15"/>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7" name="Google Shape;97;p15"/>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8" name="Google Shape;98;p15"/>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9" name="Google Shape;99;p15"/>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00" name="Google Shape;100;p15"/>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01" name="Google Shape;101;p15"/>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02" name="Google Shape;102;p15"/>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03" name="Shape 103"/>
        <p:cNvGrpSpPr/>
        <p:nvPr/>
      </p:nvGrpSpPr>
      <p:grpSpPr>
        <a:xfrm>
          <a:off x="0" y="0"/>
          <a:ext cx="0" cy="0"/>
          <a:chOff x="0" y="0"/>
          <a:chExt cx="0" cy="0"/>
        </a:xfrm>
      </p:grpSpPr>
      <p:sp>
        <p:nvSpPr>
          <p:cNvPr id="104" name="Google Shape;104;p16"/>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05" name="Google Shape;105;p16"/>
          <p:cNvGrpSpPr/>
          <p:nvPr/>
        </p:nvGrpSpPr>
        <p:grpSpPr>
          <a:xfrm rot="-5400000">
            <a:off x="4546416" y="-4546410"/>
            <a:ext cx="51448" cy="9144278"/>
            <a:chOff x="4713353" y="-1"/>
            <a:chExt cx="73803" cy="6857866"/>
          </a:xfrm>
        </p:grpSpPr>
        <p:sp>
          <p:nvSpPr>
            <p:cNvPr id="106" name="Google Shape;106;p16"/>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7" name="Google Shape;107;p16"/>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8" name="Google Shape;108;p16"/>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9" name="Google Shape;109;p16"/>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10" name="Google Shape;110;p16"/>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11" name="Google Shape;111;p16"/>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12" name="Google Shape;112;p16"/>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13" name="Google Shape;113;p16"/>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14" name="Google Shape;114;p16"/>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15" name="Shape 115"/>
        <p:cNvGrpSpPr/>
        <p:nvPr/>
      </p:nvGrpSpPr>
      <p:grpSpPr>
        <a:xfrm>
          <a:off x="0" y="0"/>
          <a:ext cx="0" cy="0"/>
          <a:chOff x="0" y="0"/>
          <a:chExt cx="0" cy="0"/>
        </a:xfrm>
      </p:grpSpPr>
      <p:sp>
        <p:nvSpPr>
          <p:cNvPr id="116" name="Google Shape;116;p17"/>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7"/>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7"/>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19" name="Google Shape;119;p17"/>
          <p:cNvGrpSpPr/>
          <p:nvPr/>
        </p:nvGrpSpPr>
        <p:grpSpPr>
          <a:xfrm rot="-5400000">
            <a:off x="4546416" y="-4546410"/>
            <a:ext cx="51448" cy="9144278"/>
            <a:chOff x="4713353" y="-1"/>
            <a:chExt cx="73803" cy="6857866"/>
          </a:xfrm>
        </p:grpSpPr>
        <p:sp>
          <p:nvSpPr>
            <p:cNvPr id="120" name="Google Shape;120;p1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1" name="Google Shape;121;p1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2" name="Google Shape;122;p1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3" name="Google Shape;123;p1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4" name="Google Shape;124;p1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25" name="Google Shape;125;p17"/>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26" name="Google Shape;126;p1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27" name="Google Shape;127;p17"/>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28" name="Google Shape;128;p1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1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6" name="Google Shape;136;p1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7" name="Google Shape;137;p19"/>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8" name="Shape 138"/>
        <p:cNvGrpSpPr/>
        <p:nvPr/>
      </p:nvGrpSpPr>
      <p:grpSpPr>
        <a:xfrm>
          <a:off x="0" y="0"/>
          <a:ext cx="0" cy="0"/>
          <a:chOff x="0" y="0"/>
          <a:chExt cx="0" cy="0"/>
        </a:xfrm>
      </p:grpSpPr>
      <p:sp>
        <p:nvSpPr>
          <p:cNvPr id="139" name="Google Shape;139;p2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0" name="Google Shape;140;p2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1" name="Google Shape;141;p2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2" name="Google Shape;142;p2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44" name="Google Shape;144;p2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45" name="Google Shape;145;p2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48" name="Google Shape;148;p2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9" name="Google Shape;149;p2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50" name="Google Shape;150;p21"/>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1" name="Shape 151"/>
        <p:cNvGrpSpPr/>
        <p:nvPr/>
      </p:nvGrpSpPr>
      <p:grpSpPr>
        <a:xfrm>
          <a:off x="0" y="0"/>
          <a:ext cx="0" cy="0"/>
          <a:chOff x="0" y="0"/>
          <a:chExt cx="0" cy="0"/>
        </a:xfrm>
      </p:grpSpPr>
      <p:sp>
        <p:nvSpPr>
          <p:cNvPr id="152" name="Google Shape;152;p22"/>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3" name="Google Shape;153;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54" name="Google Shape;154;p22"/>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55" name="Google Shape;155;p22"/>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56" name="Google Shape;156;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57" name="Google Shape;157;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8" name="Google Shape;158;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9" name="Google Shape;159;p22"/>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2"/>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2"/>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62" name="Shape 162"/>
        <p:cNvGrpSpPr/>
        <p:nvPr/>
      </p:nvGrpSpPr>
      <p:grpSpPr>
        <a:xfrm>
          <a:off x="0" y="0"/>
          <a:ext cx="0" cy="0"/>
          <a:chOff x="0" y="0"/>
          <a:chExt cx="0" cy="0"/>
        </a:xfrm>
      </p:grpSpPr>
      <p:sp>
        <p:nvSpPr>
          <p:cNvPr id="163" name="Google Shape;163;p23"/>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4" name="Google Shape;164;p23"/>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65" name="Google Shape;165;p2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66" name="Google Shape;166;p2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67" name="Google Shape;167;p23"/>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8" name="Google Shape;168;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9" name="Google Shape;169;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0" name="Shape 170"/>
        <p:cNvGrpSpPr/>
        <p:nvPr/>
      </p:nvGrpSpPr>
      <p:grpSpPr>
        <a:xfrm>
          <a:off x="0" y="0"/>
          <a:ext cx="0" cy="0"/>
          <a:chOff x="0" y="0"/>
          <a:chExt cx="0" cy="0"/>
        </a:xfrm>
      </p:grpSpPr>
      <p:sp>
        <p:nvSpPr>
          <p:cNvPr id="171" name="Google Shape;171;p2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72" name="Google Shape;172;p24"/>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73" name="Google Shape;173;p2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74" name="Google Shape;174;p2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75" name="Google Shape;175;p24"/>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6" name="Google Shape;176;p2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7" name="Google Shape;177;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8" name="Shape 178"/>
        <p:cNvGrpSpPr/>
        <p:nvPr/>
      </p:nvGrpSpPr>
      <p:grpSpPr>
        <a:xfrm>
          <a:off x="0" y="0"/>
          <a:ext cx="0" cy="0"/>
          <a:chOff x="0" y="0"/>
          <a:chExt cx="0" cy="0"/>
        </a:xfrm>
      </p:grpSpPr>
      <p:sp>
        <p:nvSpPr>
          <p:cNvPr id="179" name="Google Shape;179;p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80" name="Google Shape;180;p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81" name="Google Shape;181;p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82" name="Google Shape;182;p25"/>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3" name="Google Shape;183;p2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4" name="Google Shape;184;p2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5" name="Shape 185"/>
        <p:cNvGrpSpPr/>
        <p:nvPr/>
      </p:nvGrpSpPr>
      <p:grpSpPr>
        <a:xfrm>
          <a:off x="0" y="0"/>
          <a:ext cx="0" cy="0"/>
          <a:chOff x="0" y="0"/>
          <a:chExt cx="0" cy="0"/>
        </a:xfrm>
      </p:grpSpPr>
      <p:sp>
        <p:nvSpPr>
          <p:cNvPr id="186" name="Google Shape;186;p26"/>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87" name="Google Shape;187;p26"/>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88" name="Google Shape;188;p26"/>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9" name="Google Shape;189;p2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90" name="Google Shape;190;p2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93" name="Google Shape;193;p27"/>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p2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98" name="Google Shape;198;p2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01" name="Google Shape;201;p29"/>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9"/>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9"/>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04" name="Google Shape;204;p29"/>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29"/>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06" name="Google Shape;206;p29"/>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07" name="Google Shape;207;p29"/>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10" name="Google Shape;210;p30"/>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11" name="Google Shape;211;p30"/>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0"/>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13" name="Google Shape;213;p30"/>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14"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8"/>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31" name="Google Shape;131;p18"/>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projects" TargetMode="Externa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53.png"/><Relationship Id="rId13" Type="http://schemas.openxmlformats.org/officeDocument/2006/relationships/image" Target="../media/image59.png"/><Relationship Id="rId12"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41.png"/><Relationship Id="rId9" Type="http://schemas.openxmlformats.org/officeDocument/2006/relationships/image" Target="../media/image49.png"/><Relationship Id="rId15" Type="http://schemas.openxmlformats.org/officeDocument/2006/relationships/image" Target="../media/image52.png"/><Relationship Id="rId14" Type="http://schemas.openxmlformats.org/officeDocument/2006/relationships/image" Target="../media/image57.png"/><Relationship Id="rId17" Type="http://schemas.openxmlformats.org/officeDocument/2006/relationships/image" Target="../media/image55.png"/><Relationship Id="rId16" Type="http://schemas.openxmlformats.org/officeDocument/2006/relationships/image" Target="../media/image69.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40.png"/><Relationship Id="rId8"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7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vents.linuxfoundation.org/open-mainframe-summit-2022" TargetMode="Externa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news/podcast" TargetMode="External"/><Relationship Id="rId4" Type="http://schemas.openxmlformats.org/officeDocument/2006/relationships/image" Target="../media/image67.png"/><Relationship Id="rId5" Type="http://schemas.openxmlformats.org/officeDocument/2006/relationships/image" Target="../media/image74.png"/><Relationship Id="rId6" Type="http://schemas.openxmlformats.org/officeDocument/2006/relationships/image" Target="../media/image76.png"/><Relationship Id="rId7"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image" Target="../media/image72.png"/><Relationship Id="rId6"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02.png"/></Relationships>
</file>

<file path=ppt/slides/_rels/slide24.xml.rels><?xml version="1.0" encoding="UTF-8" standalone="yes"?><Relationships xmlns="http://schemas.openxmlformats.org/package/2006/relationships"><Relationship Id="rId11" Type="http://schemas.openxmlformats.org/officeDocument/2006/relationships/image" Target="../media/image89.png"/><Relationship Id="rId10" Type="http://schemas.openxmlformats.org/officeDocument/2006/relationships/image" Target="../media/image87.png"/><Relationship Id="rId12"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1.png"/><Relationship Id="rId4" Type="http://schemas.openxmlformats.org/officeDocument/2006/relationships/image" Target="../media/image77.png"/><Relationship Id="rId9" Type="http://schemas.openxmlformats.org/officeDocument/2006/relationships/image" Target="../media/image91.png"/><Relationship Id="rId5" Type="http://schemas.openxmlformats.org/officeDocument/2006/relationships/image" Target="../media/image78.png"/><Relationship Id="rId6" Type="http://schemas.openxmlformats.org/officeDocument/2006/relationships/image" Target="../media/image84.png"/><Relationship Id="rId7" Type="http://schemas.openxmlformats.org/officeDocument/2006/relationships/image" Target="../media/image88.png"/><Relationship Id="rId8" Type="http://schemas.openxmlformats.org/officeDocument/2006/relationships/image" Target="../media/image10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5.png"/><Relationship Id="rId4" Type="http://schemas.openxmlformats.org/officeDocument/2006/relationships/image" Target="../media/image86.jpg"/><Relationship Id="rId5" Type="http://schemas.openxmlformats.org/officeDocument/2006/relationships/image" Target="../media/image83.jpg"/><Relationship Id="rId6" Type="http://schemas.openxmlformats.org/officeDocument/2006/relationships/hyperlink" Target="https://www.youtube.com/playlist?list=PL8REpLGaY9QH3kKxJrYxEbRl45UUzNvA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0.png"/><Relationship Id="rId4" Type="http://schemas.openxmlformats.org/officeDocument/2006/relationships/hyperlink" Target="https://lists.openmainframeproject.org/g/wg-diversity" TargetMode="External"/><Relationship Id="rId5" Type="http://schemas.openxmlformats.org/officeDocument/2006/relationships/hyperlink" Target="https://www.openmainframeproject.org/events/category/diversity-inclus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mailto:pr@openmainframeproject.org" TargetMode="External"/><Relationship Id="rId4" Type="http://schemas.openxmlformats.org/officeDocument/2006/relationships/image" Target="../media/image115.png"/><Relationship Id="rId5" Type="http://schemas.openxmlformats.org/officeDocument/2006/relationships/image" Target="../media/image9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82.png"/><Relationship Id="rId6" Type="http://schemas.openxmlformats.org/officeDocument/2006/relationships/image" Target="../media/image1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3.png"/><Relationship Id="rId4" Type="http://schemas.openxmlformats.org/officeDocument/2006/relationships/image" Target="../media/image99.png"/><Relationship Id="rId5" Type="http://schemas.openxmlformats.org/officeDocument/2006/relationships/image" Target="../media/image94.png"/><Relationship Id="rId6" Type="http://schemas.openxmlformats.org/officeDocument/2006/relationships/image" Target="../media/image98.png"/><Relationship Id="rId7" Type="http://schemas.openxmlformats.org/officeDocument/2006/relationships/hyperlink" Target="https://www.openmainframeproject.org/about/joi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97.png"/><Relationship Id="rId6" Type="http://schemas.openxmlformats.org/officeDocument/2006/relationships/image" Target="../media/image95.png"/><Relationship Id="rId7" Type="http://schemas.openxmlformats.org/officeDocument/2006/relationships/hyperlink" Target="https://www.openmainframeproject.org/resources/newslette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6.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111.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101.png"/><Relationship Id="rId8" Type="http://schemas.openxmlformats.org/officeDocument/2006/relationships/image" Target="../media/image1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openmainframeproject.org/wp-content/uploads/sites/11/2020/11/Open-Mainframe-Summit-Transparency-Report-2020.pdf" TargetMode="External"/><Relationship Id="rId4" Type="http://schemas.openxmlformats.org/officeDocument/2006/relationships/image" Target="../media/image104.png"/><Relationship Id="rId5" Type="http://schemas.openxmlformats.org/officeDocument/2006/relationships/image" Target="../media/image10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7.png"/></Relationships>
</file>

<file path=ppt/slides/_rels/slide4.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28.jpg"/><Relationship Id="rId9"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31.png"/><Relationship Id="rId8" Type="http://schemas.openxmlformats.org/officeDocument/2006/relationships/image" Target="../media/image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72.png"/><Relationship Id="rId7"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03.png"/><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2.png"/><Relationship Id="rId4" Type="http://schemas.openxmlformats.org/officeDocument/2006/relationships/image" Target="../media/image1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4.png"/></Relationships>
</file>

<file path=ppt/slides/_rels/slide45.xml.rels><?xml version="1.0" encoding="UTF-8" standalone="yes"?><Relationships xmlns="http://schemas.openxmlformats.org/package/2006/relationships"><Relationship Id="rId11" Type="http://schemas.openxmlformats.org/officeDocument/2006/relationships/hyperlink" Target="https://events.linuxfoundation.org/about/community/" TargetMode="External"/><Relationship Id="rId10" Type="http://schemas.openxmlformats.org/officeDocument/2006/relationships/hyperlink" Target="https://www.linux.com/" TargetMode="External"/><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9" Type="http://schemas.openxmlformats.org/officeDocument/2006/relationships/hyperlink" Target="https://linuxfoundation.org/" TargetMode="External"/><Relationship Id="rId5" Type="http://schemas.openxmlformats.org/officeDocument/2006/relationships/hyperlink" Target="https://events.linuxfoundation.org/lf-member-summit/" TargetMode="External"/><Relationship Id="rId6" Type="http://schemas.openxmlformats.org/officeDocument/2006/relationships/hyperlink" Target="https://events.linuxfoundation.org/" TargetMode="External"/><Relationship Id="rId7" Type="http://schemas.openxmlformats.org/officeDocument/2006/relationships/hyperlink" Target="https://events.linuxfoundation.org/about/sponsor/" TargetMode="External"/><Relationship Id="rId8" Type="http://schemas.openxmlformats.org/officeDocument/2006/relationships/hyperlink" Target="https://events.linuxfoundation.org/lf-legal-summ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221" name="Google Shape;221;p3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nvSpPr>
        <p:spPr>
          <a:xfrm>
            <a:off x="0" y="0"/>
            <a:ext cx="377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36" name="Google Shape;336;p41"/>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37" name="Google Shape;337;p41"/>
          <p:cNvPicPr preferRelativeResize="0"/>
          <p:nvPr/>
        </p:nvPicPr>
        <p:blipFill rotWithShape="1">
          <a:blip r:embed="rId4">
            <a:alphaModFix/>
          </a:blip>
          <a:srcRect b="8933" l="0" r="0" t="0"/>
          <a:stretch/>
        </p:blipFill>
        <p:spPr>
          <a:xfrm>
            <a:off x="3774564" y="0"/>
            <a:ext cx="5369436" cy="4717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43" name="Google Shape;343;p42"/>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44" name="Google Shape;344;p42"/>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45" name="Google Shape;345;p42"/>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46" name="Google Shape;346;p42"/>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47" name="Google Shape;347;p42"/>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48" name="Google Shape;348;p42"/>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49" name="Google Shape;349;p42"/>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50" name="Google Shape;350;p42"/>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51" name="Google Shape;351;p42"/>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52" name="Google Shape;352;p42"/>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53" name="Google Shape;353;p4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59" name="Google Shape;359;p43"/>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700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60" name="Google Shape;360;p43"/>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61" name="Google Shape;361;p43"/>
          <p:cNvGrpSpPr/>
          <p:nvPr/>
        </p:nvGrpSpPr>
        <p:grpSpPr>
          <a:xfrm>
            <a:off x="163028" y="2976905"/>
            <a:ext cx="8523871" cy="1748496"/>
            <a:chOff x="163028" y="2976905"/>
            <a:chExt cx="8523871" cy="1748496"/>
          </a:xfrm>
        </p:grpSpPr>
        <p:grpSp>
          <p:nvGrpSpPr>
            <p:cNvPr id="362" name="Google Shape;362;p43"/>
            <p:cNvGrpSpPr/>
            <p:nvPr/>
          </p:nvGrpSpPr>
          <p:grpSpPr>
            <a:xfrm>
              <a:off x="2396375" y="2976905"/>
              <a:ext cx="4868470" cy="1329099"/>
              <a:chOff x="2124182" y="3261975"/>
              <a:chExt cx="4407052" cy="1138025"/>
            </a:xfrm>
          </p:grpSpPr>
          <p:pic>
            <p:nvPicPr>
              <p:cNvPr id="363" name="Google Shape;363;p43"/>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64" name="Google Shape;364;p43"/>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65" name="Google Shape;365;p43"/>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66" name="Google Shape;366;p43"/>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67" name="Google Shape;367;p43"/>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68" name="Google Shape;368;p43"/>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69" name="Google Shape;369;p43"/>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70" name="Google Shape;370;p43"/>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71" name="Google Shape;371;p43"/>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72" name="Google Shape;372;p43"/>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73" name="Google Shape;373;p43"/>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74" name="Google Shape;374;p43"/>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75" name="Google Shape;375;p43"/>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76" name="Google Shape;376;p43"/>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2" name="Google Shape;382;p44"/>
          <p:cNvPicPr preferRelativeResize="0"/>
          <p:nvPr/>
        </p:nvPicPr>
        <p:blipFill>
          <a:blip r:embed="rId3">
            <a:alphaModFix/>
          </a:blip>
          <a:stretch>
            <a:fillRect/>
          </a:stretch>
        </p:blipFill>
        <p:spPr>
          <a:xfrm>
            <a:off x="0" y="0"/>
            <a:ext cx="9144003" cy="50586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8" name="Google Shape;388;p45"/>
          <p:cNvPicPr preferRelativeResize="0"/>
          <p:nvPr/>
        </p:nvPicPr>
        <p:blipFill rotWithShape="1">
          <a:blip r:embed="rId3">
            <a:alphaModFix/>
          </a:blip>
          <a:srcRect b="0" l="815" r="904" t="0"/>
          <a:stretch/>
        </p:blipFill>
        <p:spPr>
          <a:xfrm>
            <a:off x="0" y="0"/>
            <a:ext cx="9143997" cy="509733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394" name="Google Shape;394;p46"/>
          <p:cNvGrpSpPr/>
          <p:nvPr/>
        </p:nvGrpSpPr>
        <p:grpSpPr>
          <a:xfrm>
            <a:off x="282053" y="678896"/>
            <a:ext cx="8579894" cy="3569557"/>
            <a:chOff x="1243931" y="678925"/>
            <a:chExt cx="7879414" cy="3312199"/>
          </a:xfrm>
        </p:grpSpPr>
        <p:sp>
          <p:nvSpPr>
            <p:cNvPr id="395" name="Google Shape;395;p46"/>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6" name="Google Shape;396;p46"/>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7" name="Google Shape;397;p46"/>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98" name="Google Shape;398;p46"/>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99" name="Google Shape;399;p46"/>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00" name="Google Shape;400;p46"/>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a:t>
              </a:r>
              <a:r>
                <a:rPr b="1" lang="en-US" sz="1100">
                  <a:solidFill>
                    <a:schemeClr val="dk1"/>
                  </a:solidFill>
                  <a:latin typeface="Gill Sans"/>
                  <a:ea typeface="Gill Sans"/>
                  <a:cs typeface="Gill Sans"/>
                  <a:sym typeface="Gill Sans"/>
                </a:rPr>
                <a:t>+ Commits, 250+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vendors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 Zowe Conformant Support Providers - Broadcom and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pic>
          <p:nvPicPr>
            <p:cNvPr id="401" name="Google Shape;401;p46"/>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407" name="Google Shape;407;p47"/>
          <p:cNvGrpSpPr/>
          <p:nvPr/>
        </p:nvGrpSpPr>
        <p:grpSpPr>
          <a:xfrm>
            <a:off x="282050" y="915101"/>
            <a:ext cx="8579897" cy="3333352"/>
            <a:chOff x="282050" y="915101"/>
            <a:chExt cx="8579897" cy="3333352"/>
          </a:xfrm>
        </p:grpSpPr>
        <p:sp>
          <p:nvSpPr>
            <p:cNvPr id="408" name="Google Shape;408;p47"/>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09" name="Google Shape;409;p47"/>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0" name="Google Shape;410;p47"/>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11" name="Google Shape;411;p47"/>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412" name="Google Shape;412;p47"/>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413" name="Google Shape;413;p47"/>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414" name="Google Shape;414;p47"/>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415" name="Google Shape;415;p47"/>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416" name="Google Shape;416;p47"/>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422" name="Google Shape;422;p48"/>
          <p:cNvGrpSpPr/>
          <p:nvPr/>
        </p:nvGrpSpPr>
        <p:grpSpPr>
          <a:xfrm>
            <a:off x="282050" y="1107125"/>
            <a:ext cx="8579976" cy="3141460"/>
            <a:chOff x="282050" y="1107125"/>
            <a:chExt cx="8579976" cy="3141460"/>
          </a:xfrm>
        </p:grpSpPr>
        <p:grpSp>
          <p:nvGrpSpPr>
            <p:cNvPr id="423" name="Google Shape;423;p48"/>
            <p:cNvGrpSpPr/>
            <p:nvPr/>
          </p:nvGrpSpPr>
          <p:grpSpPr>
            <a:xfrm>
              <a:off x="282050" y="1107125"/>
              <a:ext cx="8579975" cy="3141460"/>
              <a:chOff x="282050" y="1107125"/>
              <a:chExt cx="8579975" cy="3141460"/>
            </a:xfrm>
          </p:grpSpPr>
          <p:grpSp>
            <p:nvGrpSpPr>
              <p:cNvPr id="424" name="Google Shape;424;p48"/>
              <p:cNvGrpSpPr/>
              <p:nvPr/>
            </p:nvGrpSpPr>
            <p:grpSpPr>
              <a:xfrm>
                <a:off x="282050" y="2188534"/>
                <a:ext cx="8579975" cy="2060051"/>
                <a:chOff x="282050" y="2188534"/>
                <a:chExt cx="8579975" cy="2060051"/>
              </a:xfrm>
            </p:grpSpPr>
            <p:sp>
              <p:nvSpPr>
                <p:cNvPr id="425" name="Google Shape;425;p48"/>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26" name="Google Shape;426;p48"/>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27" name="Google Shape;427;p48"/>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28" name="Google Shape;428;p48"/>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429" name="Google Shape;429;p48"/>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430" name="Google Shape;430;p48"/>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1800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since April 2020</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1.9k stars and 400+ forks,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431" name="Google Shape;431;p48"/>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32" name="Google Shape;432;p48"/>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33" name="Google Shape;433;p48"/>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39" name="Google Shape;439;p49"/>
          <p:cNvGrpSpPr/>
          <p:nvPr/>
        </p:nvGrpSpPr>
        <p:grpSpPr>
          <a:xfrm>
            <a:off x="282050" y="1028675"/>
            <a:ext cx="8579975" cy="3219910"/>
            <a:chOff x="282050" y="1028675"/>
            <a:chExt cx="8579975" cy="3219910"/>
          </a:xfrm>
        </p:grpSpPr>
        <p:grpSp>
          <p:nvGrpSpPr>
            <p:cNvPr id="440" name="Google Shape;440;p49"/>
            <p:cNvGrpSpPr/>
            <p:nvPr/>
          </p:nvGrpSpPr>
          <p:grpSpPr>
            <a:xfrm>
              <a:off x="282050" y="2188534"/>
              <a:ext cx="8579975" cy="2060051"/>
              <a:chOff x="282050" y="2188534"/>
              <a:chExt cx="8579975" cy="2060051"/>
            </a:xfrm>
          </p:grpSpPr>
          <p:sp>
            <p:nvSpPr>
              <p:cNvPr id="441" name="Google Shape;441;p4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2" name="Google Shape;442;p4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3" name="Google Shape;443;p4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4" name="Google Shape;444;p49"/>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45" name="Google Shape;445;p49"/>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46" name="Google Shape;446;p49"/>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47" name="Google Shape;447;p49"/>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54" name="Google Shape;454;p50"/>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228" name="Google Shape;228;p33"/>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229" name="Google Shape;229;p33"/>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61" name="Google Shape;461;p51"/>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2" name="Google Shape;462;p51"/>
          <p:cNvSpPr txBox="1"/>
          <p:nvPr/>
        </p:nvSpPr>
        <p:spPr>
          <a:xfrm>
            <a:off x="4332475" y="2666525"/>
            <a:ext cx="48183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chemeClr val="hlink"/>
                </a:solidFill>
                <a:latin typeface="Gill Sans"/>
                <a:ea typeface="Gill Sans"/>
                <a:cs typeface="Gill Sans"/>
                <a:sym typeface="Gill Sans"/>
                <a:hlinkClick r:id="rId3"/>
              </a:rPr>
              <a:t>https://events.linuxfoundation.org/open-mainframe-summit-2022</a:t>
            </a:r>
            <a:endParaRPr b="0" i="0" sz="1400" u="none" cap="none" strike="noStrike">
              <a:solidFill>
                <a:srgbClr val="000000"/>
              </a:solidFill>
              <a:latin typeface="Gill Sans"/>
              <a:ea typeface="Gill Sans"/>
              <a:cs typeface="Gill Sans"/>
              <a:sym typeface="Gill Sans"/>
            </a:endParaRPr>
          </a:p>
        </p:txBody>
      </p:sp>
      <p:pic>
        <p:nvPicPr>
          <p:cNvPr id="463" name="Google Shape;463;p51"/>
          <p:cNvPicPr preferRelativeResize="0"/>
          <p:nvPr/>
        </p:nvPicPr>
        <p:blipFill>
          <a:blip r:embed="rId4">
            <a:alphaModFix/>
          </a:blip>
          <a:stretch>
            <a:fillRect/>
          </a:stretch>
        </p:blipFill>
        <p:spPr>
          <a:xfrm>
            <a:off x="5452813" y="922025"/>
            <a:ext cx="2577625" cy="1047150"/>
          </a:xfrm>
          <a:prstGeom prst="rect">
            <a:avLst/>
          </a:prstGeom>
          <a:noFill/>
          <a:ln>
            <a:noFill/>
          </a:ln>
        </p:spPr>
      </p:pic>
      <p:sp>
        <p:nvSpPr>
          <p:cNvPr id="464" name="Google Shape;464;p51"/>
          <p:cNvSpPr txBox="1"/>
          <p:nvPr/>
        </p:nvSpPr>
        <p:spPr>
          <a:xfrm>
            <a:off x="5109775" y="2069625"/>
            <a:ext cx="3263700" cy="123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21 – 22, 2022</a:t>
            </a:r>
            <a:endParaRPr b="1" sz="1700"/>
          </a:p>
          <a:p>
            <a:pPr indent="0" lvl="0" marL="0" rtl="0" algn="ctr">
              <a:lnSpc>
                <a:spcPct val="140000"/>
              </a:lnSpc>
              <a:spcBef>
                <a:spcPts val="400"/>
              </a:spcBef>
              <a:spcAft>
                <a:spcPts val="0"/>
              </a:spcAft>
              <a:buClr>
                <a:schemeClr val="dk1"/>
              </a:buClr>
              <a:buSzPts val="1100"/>
              <a:buFont typeface="Arial"/>
              <a:buNone/>
            </a:pPr>
            <a:r>
              <a:rPr lang="en-US" sz="1700"/>
              <a:t>Philadelphia, PA</a:t>
            </a:r>
            <a:endParaRPr sz="1700"/>
          </a:p>
          <a:p>
            <a:pPr indent="0" lvl="0" marL="0" rtl="0" algn="ctr">
              <a:lnSpc>
                <a:spcPct val="140000"/>
              </a:lnSpc>
              <a:spcBef>
                <a:spcPts val="400"/>
              </a:spcBef>
              <a:spcAft>
                <a:spcPts val="400"/>
              </a:spcAft>
              <a:buNone/>
            </a:pPr>
            <a:r>
              <a:t/>
            </a:r>
            <a:endParaRPr>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70" name="Google Shape;470;p52"/>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71" name="Google Shape;471;p52"/>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72" name="Google Shape;472;p52"/>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73" name="Google Shape;473;p52"/>
          <p:cNvGrpSpPr/>
          <p:nvPr/>
        </p:nvGrpSpPr>
        <p:grpSpPr>
          <a:xfrm>
            <a:off x="879958" y="4525041"/>
            <a:ext cx="2910942" cy="381009"/>
            <a:chOff x="879958" y="4525041"/>
            <a:chExt cx="2910942" cy="381009"/>
          </a:xfrm>
        </p:grpSpPr>
        <p:pic>
          <p:nvPicPr>
            <p:cNvPr id="474" name="Google Shape;474;p52"/>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75" name="Google Shape;475;p52"/>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482" name="Google Shape;482;p53"/>
          <p:cNvSpPr txBox="1"/>
          <p:nvPr>
            <p:ph idx="1" type="body"/>
          </p:nvPr>
        </p:nvSpPr>
        <p:spPr>
          <a:xfrm>
            <a:off x="317500" y="943425"/>
            <a:ext cx="5833800" cy="40224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None/>
            </a:pPr>
            <a:r>
              <a:rPr lang="en-US"/>
              <a:t>Zowe Support Provider Conformance Program gives vendors the ability to showcase their Zowe support competencies.</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ct val="55000"/>
              <a:buFont typeface="Arial"/>
              <a:buNone/>
            </a:pPr>
            <a:r>
              <a:rPr b="1" lang="en-US"/>
              <a:t>Benefits</a:t>
            </a:r>
            <a:endParaRPr b="1"/>
          </a:p>
          <a:p>
            <a:pPr indent="-346075" lvl="0" marL="457200" rtl="0" algn="l">
              <a:spcBef>
                <a:spcPts val="400"/>
              </a:spcBef>
              <a:spcAft>
                <a:spcPts val="0"/>
              </a:spcAft>
              <a:buSzPct val="100000"/>
              <a:buChar char="-"/>
            </a:pPr>
            <a:r>
              <a:rPr lang="en-US"/>
              <a:t>Your offering and logo listed in the </a:t>
            </a:r>
            <a:r>
              <a:rPr lang="en-US" u="sng">
                <a:solidFill>
                  <a:schemeClr val="hlink"/>
                </a:solidFill>
                <a:hlinkClick r:id="rId3"/>
              </a:rPr>
              <a:t>Zowe Conformant offering directory</a:t>
            </a:r>
            <a:r>
              <a:rPr lang="en-US"/>
              <a:t> or </a:t>
            </a:r>
            <a:r>
              <a:rPr lang="en-US" u="sng">
                <a:solidFill>
                  <a:schemeClr val="hlink"/>
                </a:solidFill>
                <a:hlinkClick r:id="rId4"/>
              </a:rPr>
              <a:t>Zowe Conformant Support Provider directory</a:t>
            </a:r>
            <a:r>
              <a:rPr lang="en-US"/>
              <a:t> and showcased in Zowe outreach materials</a:t>
            </a:r>
            <a:endParaRPr/>
          </a:p>
          <a:p>
            <a:pPr indent="-346075" lvl="0" marL="457200" rtl="0" algn="l">
              <a:spcBef>
                <a:spcPts val="0"/>
              </a:spcBef>
              <a:spcAft>
                <a:spcPts val="0"/>
              </a:spcAft>
              <a:buSzPct val="100000"/>
              <a:buChar char="-"/>
            </a:pPr>
            <a:r>
              <a:rPr lang="en-US"/>
              <a:t>Exclusive branding marks to use in your product materials</a:t>
            </a:r>
            <a:endParaRPr/>
          </a:p>
          <a:p>
            <a:pPr indent="-346075" lvl="0" marL="457200" rtl="0" algn="l">
              <a:spcBef>
                <a:spcPts val="0"/>
              </a:spcBef>
              <a:spcAft>
                <a:spcPts val="0"/>
              </a:spcAft>
              <a:buSzPct val="142857"/>
              <a:buChar char="-"/>
            </a:pPr>
            <a:r>
              <a:rPr lang="en-US"/>
              <a:t>Participation in the Zowe Advisory Council (ZAC) </a:t>
            </a:r>
            <a:endParaRPr sz="1400"/>
          </a:p>
        </p:txBody>
      </p:sp>
      <p:pic>
        <p:nvPicPr>
          <p:cNvPr id="483" name="Google Shape;483;p53"/>
          <p:cNvPicPr preferRelativeResize="0"/>
          <p:nvPr/>
        </p:nvPicPr>
        <p:blipFill>
          <a:blip r:embed="rId5">
            <a:alphaModFix/>
          </a:blip>
          <a:stretch>
            <a:fillRect/>
          </a:stretch>
        </p:blipFill>
        <p:spPr>
          <a:xfrm>
            <a:off x="6385897" y="1198199"/>
            <a:ext cx="2258353" cy="1182014"/>
          </a:xfrm>
          <a:prstGeom prst="rect">
            <a:avLst/>
          </a:prstGeom>
          <a:noFill/>
          <a:ln>
            <a:noFill/>
          </a:ln>
        </p:spPr>
      </p:pic>
      <p:pic>
        <p:nvPicPr>
          <p:cNvPr id="484" name="Google Shape;484;p53"/>
          <p:cNvPicPr preferRelativeResize="0"/>
          <p:nvPr/>
        </p:nvPicPr>
        <p:blipFill>
          <a:blip r:embed="rId6">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4"/>
          <p:cNvPicPr preferRelativeResize="0"/>
          <p:nvPr/>
        </p:nvPicPr>
        <p:blipFill rotWithShape="1">
          <a:blip r:embed="rId3">
            <a:alphaModFix/>
          </a:blip>
          <a:srcRect b="15626" l="0" r="0" t="0"/>
          <a:stretch/>
        </p:blipFill>
        <p:spPr>
          <a:xfrm>
            <a:off x="0" y="-2025"/>
            <a:ext cx="9144000" cy="5143500"/>
          </a:xfrm>
          <a:prstGeom prst="rect">
            <a:avLst/>
          </a:prstGeom>
          <a:noFill/>
          <a:ln>
            <a:noFill/>
          </a:ln>
        </p:spPr>
      </p:pic>
      <p:sp>
        <p:nvSpPr>
          <p:cNvPr id="491" name="Google Shape;491;p54"/>
          <p:cNvSpPr txBox="1"/>
          <p:nvPr>
            <p:ph idx="4294967295" type="title"/>
          </p:nvPr>
        </p:nvSpPr>
        <p:spPr>
          <a:xfrm>
            <a:off x="86650" y="79675"/>
            <a:ext cx="1860300" cy="1094400"/>
          </a:xfrm>
          <a:prstGeom prst="rect">
            <a:avLst/>
          </a:prstGeom>
          <a:solidFill>
            <a:srgbClr val="E0DADA">
              <a:alpha val="48600"/>
            </a:srgbClr>
          </a:solidFill>
        </p:spPr>
        <p:txBody>
          <a:bodyPr anchorCtr="0" anchor="ctr" bIns="68575" lIns="68575" spcFirstLastPara="1" rIns="68575" wrap="square" tIns="68575">
            <a:noAutofit/>
          </a:bodyPr>
          <a:lstStyle/>
          <a:p>
            <a:pPr indent="0" lvl="0" marL="0" rtl="0" algn="l">
              <a:spcBef>
                <a:spcPts val="0"/>
              </a:spcBef>
              <a:spcAft>
                <a:spcPts val="0"/>
              </a:spcAft>
              <a:buNone/>
            </a:pPr>
            <a:r>
              <a:rPr lang="en-US" sz="2300">
                <a:solidFill>
                  <a:schemeClr val="lt1"/>
                </a:solidFill>
              </a:rPr>
              <a:t>Growing diversity in mainframe</a:t>
            </a:r>
            <a:endParaRPr sz="23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55"/>
          <p:cNvGrpSpPr/>
          <p:nvPr/>
        </p:nvGrpSpPr>
        <p:grpSpPr>
          <a:xfrm>
            <a:off x="538150" y="1012725"/>
            <a:ext cx="8146800" cy="3660300"/>
            <a:chOff x="538125" y="1278800"/>
            <a:chExt cx="8146800" cy="3660300"/>
          </a:xfrm>
        </p:grpSpPr>
        <p:sp>
          <p:nvSpPr>
            <p:cNvPr id="498" name="Google Shape;498;p55"/>
            <p:cNvSpPr/>
            <p:nvPr/>
          </p:nvSpPr>
          <p:spPr>
            <a:xfrm>
              <a:off x="538125" y="1278800"/>
              <a:ext cx="8146800" cy="3660300"/>
            </a:xfrm>
            <a:prstGeom prst="rect">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55"/>
            <p:cNvGrpSpPr/>
            <p:nvPr/>
          </p:nvGrpSpPr>
          <p:grpSpPr>
            <a:xfrm>
              <a:off x="538175" y="1278800"/>
              <a:ext cx="7341450" cy="3596376"/>
              <a:chOff x="-811455" y="2"/>
              <a:chExt cx="8010312" cy="4037696"/>
            </a:xfrm>
          </p:grpSpPr>
          <p:pic>
            <p:nvPicPr>
              <p:cNvPr id="500" name="Google Shape;500;p55"/>
              <p:cNvPicPr preferRelativeResize="0"/>
              <p:nvPr/>
            </p:nvPicPr>
            <p:blipFill>
              <a:blip r:embed="rId3">
                <a:alphaModFix/>
              </a:blip>
              <a:stretch>
                <a:fillRect/>
              </a:stretch>
            </p:blipFill>
            <p:spPr>
              <a:xfrm>
                <a:off x="3863339" y="1973451"/>
                <a:ext cx="1543044" cy="1678584"/>
              </a:xfrm>
              <a:prstGeom prst="rect">
                <a:avLst/>
              </a:prstGeom>
              <a:noFill/>
              <a:ln>
                <a:noFill/>
              </a:ln>
            </p:spPr>
          </p:pic>
          <p:pic>
            <p:nvPicPr>
              <p:cNvPr id="501" name="Google Shape;501;p55"/>
              <p:cNvPicPr preferRelativeResize="0"/>
              <p:nvPr/>
            </p:nvPicPr>
            <p:blipFill>
              <a:blip r:embed="rId4">
                <a:alphaModFix/>
              </a:blip>
              <a:stretch>
                <a:fillRect/>
              </a:stretch>
            </p:blipFill>
            <p:spPr>
              <a:xfrm>
                <a:off x="2081971" y="1936934"/>
                <a:ext cx="1761975" cy="1727955"/>
              </a:xfrm>
              <a:prstGeom prst="rect">
                <a:avLst/>
              </a:prstGeom>
              <a:noFill/>
              <a:ln>
                <a:noFill/>
              </a:ln>
            </p:spPr>
          </p:pic>
          <p:pic>
            <p:nvPicPr>
              <p:cNvPr id="502" name="Google Shape;502;p55"/>
              <p:cNvPicPr preferRelativeResize="0"/>
              <p:nvPr/>
            </p:nvPicPr>
            <p:blipFill>
              <a:blip r:embed="rId5">
                <a:alphaModFix/>
              </a:blip>
              <a:stretch>
                <a:fillRect/>
              </a:stretch>
            </p:blipFill>
            <p:spPr>
              <a:xfrm>
                <a:off x="724116" y="1973450"/>
                <a:ext cx="1524140" cy="1498315"/>
              </a:xfrm>
              <a:prstGeom prst="rect">
                <a:avLst/>
              </a:prstGeom>
              <a:noFill/>
              <a:ln>
                <a:noFill/>
              </a:ln>
            </p:spPr>
          </p:pic>
          <p:pic>
            <p:nvPicPr>
              <p:cNvPr id="503" name="Google Shape;503;p55"/>
              <p:cNvPicPr preferRelativeResize="0"/>
              <p:nvPr/>
            </p:nvPicPr>
            <p:blipFill>
              <a:blip r:embed="rId6">
                <a:alphaModFix/>
              </a:blip>
              <a:stretch>
                <a:fillRect/>
              </a:stretch>
            </p:blipFill>
            <p:spPr>
              <a:xfrm>
                <a:off x="-811455" y="1948119"/>
                <a:ext cx="1469530" cy="1705597"/>
              </a:xfrm>
              <a:prstGeom prst="rect">
                <a:avLst/>
              </a:prstGeom>
              <a:noFill/>
              <a:ln>
                <a:noFill/>
              </a:ln>
            </p:spPr>
          </p:pic>
          <p:pic>
            <p:nvPicPr>
              <p:cNvPr id="504" name="Google Shape;504;p55"/>
              <p:cNvPicPr preferRelativeResize="0"/>
              <p:nvPr/>
            </p:nvPicPr>
            <p:blipFill>
              <a:blip r:embed="rId7">
                <a:alphaModFix/>
              </a:blip>
              <a:stretch>
                <a:fillRect/>
              </a:stretch>
            </p:blipFill>
            <p:spPr>
              <a:xfrm>
                <a:off x="5655812" y="1954111"/>
                <a:ext cx="1543045" cy="2083587"/>
              </a:xfrm>
              <a:prstGeom prst="rect">
                <a:avLst/>
              </a:prstGeom>
              <a:noFill/>
              <a:ln>
                <a:noFill/>
              </a:ln>
            </p:spPr>
          </p:pic>
          <p:pic>
            <p:nvPicPr>
              <p:cNvPr id="505" name="Google Shape;505;p55"/>
              <p:cNvPicPr preferRelativeResize="0"/>
              <p:nvPr/>
            </p:nvPicPr>
            <p:blipFill>
              <a:blip r:embed="rId8">
                <a:alphaModFix/>
              </a:blip>
              <a:stretch>
                <a:fillRect/>
              </a:stretch>
            </p:blipFill>
            <p:spPr>
              <a:xfrm>
                <a:off x="-811453" y="2"/>
                <a:ext cx="3068987" cy="1794431"/>
              </a:xfrm>
              <a:prstGeom prst="rect">
                <a:avLst/>
              </a:prstGeom>
              <a:noFill/>
              <a:ln>
                <a:noFill/>
              </a:ln>
            </p:spPr>
          </p:pic>
          <p:pic>
            <p:nvPicPr>
              <p:cNvPr id="506" name="Google Shape;506;p55"/>
              <p:cNvPicPr preferRelativeResize="0"/>
              <p:nvPr/>
            </p:nvPicPr>
            <p:blipFill>
              <a:blip r:embed="rId9">
                <a:alphaModFix/>
              </a:blip>
              <a:stretch>
                <a:fillRect/>
              </a:stretch>
            </p:blipFill>
            <p:spPr>
              <a:xfrm>
                <a:off x="3612142" y="2"/>
                <a:ext cx="1543045" cy="1517651"/>
              </a:xfrm>
              <a:prstGeom prst="rect">
                <a:avLst/>
              </a:prstGeom>
              <a:noFill/>
              <a:ln>
                <a:noFill/>
              </a:ln>
            </p:spPr>
          </p:pic>
        </p:grpSp>
      </p:grpSp>
      <p:sp>
        <p:nvSpPr>
          <p:cNvPr id="507" name="Google Shape;507;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Open Mainframe Project Female Leadership</a:t>
            </a:r>
            <a:endParaRPr/>
          </a:p>
        </p:txBody>
      </p:sp>
      <p:sp>
        <p:nvSpPr>
          <p:cNvPr id="508" name="Google Shape;508;p55"/>
          <p:cNvSpPr txBox="1"/>
          <p:nvPr/>
        </p:nvSpPr>
        <p:spPr>
          <a:xfrm>
            <a:off x="2313550" y="4694700"/>
            <a:ext cx="45960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262626"/>
                </a:solidFill>
                <a:latin typeface="Gill Sans"/>
                <a:ea typeface="Gill Sans"/>
                <a:cs typeface="Gill Sans"/>
                <a:sym typeface="Gill Sans"/>
              </a:rPr>
              <a:t>Over </a:t>
            </a:r>
            <a:r>
              <a:rPr lang="en-US" sz="1400">
                <a:solidFill>
                  <a:srgbClr val="262626"/>
                </a:solidFill>
                <a:latin typeface="Gill Sans"/>
                <a:ea typeface="Gill Sans"/>
                <a:cs typeface="Gill Sans"/>
                <a:sym typeface="Gill Sans"/>
              </a:rPr>
              <a:t>35% of Open Mainframe Project Leadership is Female</a:t>
            </a:r>
            <a:endParaRPr sz="1400">
              <a:solidFill>
                <a:srgbClr val="262626"/>
              </a:solidFill>
              <a:latin typeface="Gill Sans"/>
              <a:ea typeface="Gill Sans"/>
              <a:cs typeface="Gill Sans"/>
              <a:sym typeface="Gill Sans"/>
            </a:endParaRPr>
          </a:p>
        </p:txBody>
      </p:sp>
      <p:pic>
        <p:nvPicPr>
          <p:cNvPr id="509" name="Google Shape;509;p55"/>
          <p:cNvPicPr preferRelativeResize="0"/>
          <p:nvPr/>
        </p:nvPicPr>
        <p:blipFill>
          <a:blip r:embed="rId10">
            <a:alphaModFix/>
          </a:blip>
          <a:stretch>
            <a:fillRect/>
          </a:stretch>
        </p:blipFill>
        <p:spPr>
          <a:xfrm>
            <a:off x="7442625" y="1012725"/>
            <a:ext cx="1242324" cy="1334542"/>
          </a:xfrm>
          <a:prstGeom prst="rect">
            <a:avLst/>
          </a:prstGeom>
          <a:noFill/>
          <a:ln>
            <a:noFill/>
          </a:ln>
        </p:spPr>
      </p:pic>
      <p:pic>
        <p:nvPicPr>
          <p:cNvPr id="510" name="Google Shape;510;p55"/>
          <p:cNvPicPr preferRelativeResize="0"/>
          <p:nvPr/>
        </p:nvPicPr>
        <p:blipFill rotWithShape="1">
          <a:blip r:embed="rId11">
            <a:alphaModFix/>
          </a:blip>
          <a:srcRect b="0" l="0" r="0" t="2104"/>
          <a:stretch/>
        </p:blipFill>
        <p:spPr>
          <a:xfrm>
            <a:off x="3387475" y="1012725"/>
            <a:ext cx="1242332" cy="1519175"/>
          </a:xfrm>
          <a:prstGeom prst="rect">
            <a:avLst/>
          </a:prstGeom>
          <a:noFill/>
          <a:ln>
            <a:noFill/>
          </a:ln>
        </p:spPr>
      </p:pic>
      <p:pic>
        <p:nvPicPr>
          <p:cNvPr id="511" name="Google Shape;511;p55"/>
          <p:cNvPicPr preferRelativeResize="0"/>
          <p:nvPr/>
        </p:nvPicPr>
        <p:blipFill>
          <a:blip r:embed="rId12">
            <a:alphaModFix/>
          </a:blip>
          <a:stretch>
            <a:fillRect/>
          </a:stretch>
        </p:blipFill>
        <p:spPr>
          <a:xfrm>
            <a:off x="5992323" y="1012713"/>
            <a:ext cx="1414200" cy="16321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6"/>
          <p:cNvPicPr preferRelativeResize="0"/>
          <p:nvPr/>
        </p:nvPicPr>
        <p:blipFill>
          <a:blip r:embed="rId3">
            <a:alphaModFix/>
          </a:blip>
          <a:stretch>
            <a:fillRect/>
          </a:stretch>
        </p:blipFill>
        <p:spPr>
          <a:xfrm>
            <a:off x="0" y="0"/>
            <a:ext cx="9144000" cy="2125259"/>
          </a:xfrm>
          <a:prstGeom prst="rect">
            <a:avLst/>
          </a:prstGeom>
          <a:noFill/>
          <a:ln>
            <a:noFill/>
          </a:ln>
        </p:spPr>
      </p:pic>
      <p:pic>
        <p:nvPicPr>
          <p:cNvPr id="518" name="Google Shape;518;p56"/>
          <p:cNvPicPr preferRelativeResize="0"/>
          <p:nvPr/>
        </p:nvPicPr>
        <p:blipFill>
          <a:blip r:embed="rId4">
            <a:alphaModFix/>
          </a:blip>
          <a:stretch>
            <a:fillRect/>
          </a:stretch>
        </p:blipFill>
        <p:spPr>
          <a:xfrm>
            <a:off x="0" y="2062200"/>
            <a:ext cx="4588326" cy="2390950"/>
          </a:xfrm>
          <a:prstGeom prst="rect">
            <a:avLst/>
          </a:prstGeom>
          <a:noFill/>
          <a:ln>
            <a:noFill/>
          </a:ln>
        </p:spPr>
      </p:pic>
      <p:pic>
        <p:nvPicPr>
          <p:cNvPr id="519" name="Google Shape;519;p56"/>
          <p:cNvPicPr preferRelativeResize="0"/>
          <p:nvPr/>
        </p:nvPicPr>
        <p:blipFill>
          <a:blip r:embed="rId5">
            <a:alphaModFix/>
          </a:blip>
          <a:stretch>
            <a:fillRect/>
          </a:stretch>
        </p:blipFill>
        <p:spPr>
          <a:xfrm>
            <a:off x="4555675" y="2049060"/>
            <a:ext cx="4588326" cy="2390948"/>
          </a:xfrm>
          <a:prstGeom prst="rect">
            <a:avLst/>
          </a:prstGeom>
          <a:noFill/>
          <a:ln>
            <a:noFill/>
          </a:ln>
        </p:spPr>
      </p:pic>
      <p:sp>
        <p:nvSpPr>
          <p:cNvPr id="520" name="Google Shape;520;p56"/>
          <p:cNvSpPr txBox="1"/>
          <p:nvPr/>
        </p:nvSpPr>
        <p:spPr>
          <a:xfrm>
            <a:off x="59700" y="4520825"/>
            <a:ext cx="895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Watch the videos on </a:t>
            </a:r>
            <a:r>
              <a:rPr lang="en-US" u="sng">
                <a:solidFill>
                  <a:schemeClr val="hlink"/>
                </a:solidFill>
                <a:hlinkClick r:id="rId6"/>
              </a:rPr>
              <a:t>Open Mainframe Project’s Youtube Channel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7"/>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sz="2400">
                <a:solidFill>
                  <a:srgbClr val="000000"/>
                </a:solidFill>
              </a:rPr>
              <a:t>Building a diverse and inclusive community</a:t>
            </a:r>
            <a:endParaRPr sz="2400">
              <a:solidFill>
                <a:srgbClr val="000000"/>
              </a:solidFill>
            </a:endParaRPr>
          </a:p>
        </p:txBody>
      </p:sp>
      <p:pic>
        <p:nvPicPr>
          <p:cNvPr id="526" name="Google Shape;526;p57"/>
          <p:cNvPicPr preferRelativeResize="0"/>
          <p:nvPr/>
        </p:nvPicPr>
        <p:blipFill>
          <a:blip r:embed="rId3">
            <a:alphaModFix/>
          </a:blip>
          <a:stretch>
            <a:fillRect/>
          </a:stretch>
        </p:blipFill>
        <p:spPr>
          <a:xfrm>
            <a:off x="5186675" y="1186175"/>
            <a:ext cx="3957326" cy="3957326"/>
          </a:xfrm>
          <a:prstGeom prst="rect">
            <a:avLst/>
          </a:prstGeom>
          <a:noFill/>
          <a:ln>
            <a:noFill/>
          </a:ln>
        </p:spPr>
      </p:pic>
      <p:sp>
        <p:nvSpPr>
          <p:cNvPr id="527" name="Google Shape;527;p57"/>
          <p:cNvSpPr txBox="1"/>
          <p:nvPr>
            <p:ph idx="1" type="body"/>
          </p:nvPr>
        </p:nvSpPr>
        <p:spPr>
          <a:xfrm>
            <a:off x="317500" y="943425"/>
            <a:ext cx="4869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a:t>The Open Mainframe Project promotes diverse and inclusive communities, partnering with groups and efforts to increase diversity in mainframe.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rPr lang="en-US"/>
              <a:t>Check out our Diversity and Inclusion working group at </a:t>
            </a:r>
            <a:r>
              <a:rPr lang="en-US" u="sng">
                <a:solidFill>
                  <a:schemeClr val="hlink"/>
                </a:solidFill>
                <a:hlinkClick r:id="rId4"/>
              </a:rPr>
              <a:t>https://lists.openmainframeproject.org/g/wg-diversity</a:t>
            </a:r>
            <a:r>
              <a:rPr lang="en-US"/>
              <a:t>  and events at </a:t>
            </a:r>
            <a:r>
              <a:rPr lang="en-US" u="sng">
                <a:solidFill>
                  <a:schemeClr val="hlink"/>
                </a:solidFill>
                <a:hlinkClick r:id="rId5"/>
              </a:rPr>
              <a:t>https://www.openmainframeproject.org/events/category/diversity-inclusion</a:t>
            </a:r>
            <a:r>
              <a:rPr lang="en-US"/>
              <a:t>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OMP Ambassadors driving awareness</a:t>
            </a:r>
            <a:endParaRPr/>
          </a:p>
        </p:txBody>
      </p:sp>
      <p:sp>
        <p:nvSpPr>
          <p:cNvPr id="533" name="Google Shape;533;p58"/>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534" name="Google Shape;534;p58"/>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535" name="Google Shape;535;p58"/>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9"/>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541" name="Google Shape;541;p59"/>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42" name="Google Shape;542;p59"/>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43" name="Google Shape;543;p59"/>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44" name="Google Shape;544;p59"/>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48" name="Shape 548"/>
        <p:cNvGrpSpPr/>
        <p:nvPr/>
      </p:nvGrpSpPr>
      <p:grpSpPr>
        <a:xfrm>
          <a:off x="0" y="0"/>
          <a:ext cx="0" cy="0"/>
          <a:chOff x="0" y="0"/>
          <a:chExt cx="0" cy="0"/>
        </a:xfrm>
      </p:grpSpPr>
      <p:graphicFrame>
        <p:nvGraphicFramePr>
          <p:cNvPr id="549" name="Google Shape;549;p60"/>
          <p:cNvGraphicFramePr/>
          <p:nvPr/>
        </p:nvGraphicFramePr>
        <p:xfrm>
          <a:off x="-25" y="64400"/>
          <a:ext cx="3000000" cy="3000000"/>
        </p:xfrm>
        <a:graphic>
          <a:graphicData uri="http://schemas.openxmlformats.org/drawingml/2006/table">
            <a:tbl>
              <a:tblPr>
                <a:noFill/>
                <a:tableStyleId>{17A17543-D825-4E92-A468-A3B798FB9CE2}</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22</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5</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50" name="Google Shape;550;p60"/>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4"/>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37" name="Google Shape;237;p34"/>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sz="2300"/>
              <a:t>1960s thr</a:t>
            </a:r>
            <a:r>
              <a:rPr lang="en-US" sz="2300"/>
              <a:t>ough</a:t>
            </a:r>
            <a:r>
              <a:rPr lang="en-US" sz="2300"/>
              <a:t> mid 2000s</a:t>
            </a:r>
            <a:endParaRPr sz="2300"/>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1"/>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57" name="Google Shape;557;p61"/>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58" name="Google Shape;558;p61"/>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59" name="Google Shape;559;p61"/>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60" name="Google Shape;560;p61"/>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61" name="Google Shape;561;p61"/>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62" name="Google Shape;562;p61"/>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63" name="Google Shape;563;p61"/>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64" name="Google Shape;564;p61"/>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lt1"/>
                </a:solidFill>
                <a:latin typeface="Gill Sans"/>
                <a:ea typeface="Gill Sans"/>
                <a:cs typeface="Gill Sans"/>
                <a:sym typeface="Gill Sans"/>
                <a:hlinkClick r:id="rId7">
                  <a:extLst>
                    <a:ext uri="{A12FA001-AC4F-418D-AE19-62706E023703}">
                      <ahyp:hlinkClr val="tx"/>
                    </a:ext>
                  </a:extLst>
                </a:hlinkClick>
              </a:rPr>
              <a:t>https://www.openmainframeproject.org/about/join</a:t>
            </a:r>
            <a:r>
              <a:rPr lang="en-US">
                <a:solidFill>
                  <a:schemeClr val="lt1"/>
                </a:solidFill>
                <a:latin typeface="Gill Sans"/>
                <a:ea typeface="Gill Sans"/>
                <a:cs typeface="Gill Sans"/>
                <a:sym typeface="Gill Sans"/>
              </a:rPr>
              <a:t> </a:t>
            </a:r>
            <a:endParaRPr>
              <a:solidFill>
                <a:schemeClr val="lt1"/>
              </a:solidFill>
              <a:latin typeface="Gill Sans"/>
              <a:ea typeface="Gill Sans"/>
              <a:cs typeface="Gill Sans"/>
              <a:sym typeface="Gill Sans"/>
            </a:endParaRPr>
          </a:p>
        </p:txBody>
      </p:sp>
      <p:sp>
        <p:nvSpPr>
          <p:cNvPr id="565" name="Google Shape;565;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72" name="Google Shape;572;p62"/>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73" name="Google Shape;573;p62"/>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574" name="Google Shape;574;p62"/>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75" name="Google Shape;57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576" name="Google Shape;576;p62"/>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77" name="Google Shape;577;p62"/>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12c copy" id="582" name="Google Shape;582;p6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83" name="Google Shape;583;p6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5" name="Google Shape;585;p63"/>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86" name="Google Shape;586;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87" name="Google Shape;587;p6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88" name="Google Shape;588;p6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600" name="Google Shape;600;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06" name="Google Shape;606;p66"/>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13" name="Google Shape;613;p6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20" name="Google Shape;620;p68"/>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621" name="Google Shape;621;p68"/>
          <p:cNvGrpSpPr/>
          <p:nvPr/>
        </p:nvGrpSpPr>
        <p:grpSpPr>
          <a:xfrm>
            <a:off x="867200" y="3194000"/>
            <a:ext cx="7409600" cy="1725500"/>
            <a:chOff x="1033450" y="3194000"/>
            <a:chExt cx="7409600" cy="1725500"/>
          </a:xfrm>
        </p:grpSpPr>
        <p:pic>
          <p:nvPicPr>
            <p:cNvPr id="622" name="Google Shape;622;p68"/>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623" name="Google Shape;623;p68"/>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624" name="Google Shape;624;p68"/>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625" name="Google Shape;625;p68"/>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4300+ followers</a:t>
              </a:r>
              <a:endParaRPr>
                <a:latin typeface="Gill Sans"/>
                <a:ea typeface="Gill Sans"/>
                <a:cs typeface="Gill Sans"/>
                <a:sym typeface="Gill Sans"/>
              </a:endParaRPr>
            </a:p>
          </p:txBody>
        </p:sp>
        <p:sp>
          <p:nvSpPr>
            <p:cNvPr id="626" name="Google Shape;626;p68"/>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2600+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27" name="Google Shape;627;p68"/>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634" name="Google Shape;634;p69"/>
          <p:cNvSpPr txBox="1"/>
          <p:nvPr>
            <p:ph idx="1" type="body"/>
          </p:nvPr>
        </p:nvSpPr>
        <p:spPr>
          <a:xfrm>
            <a:off x="317500" y="943425"/>
            <a:ext cx="3931200" cy="397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Learn more about the 202</a:t>
            </a:r>
            <a:r>
              <a:rPr lang="en-US"/>
              <a:t>0</a:t>
            </a:r>
            <a:r>
              <a:rPr lang="en-US"/>
              <a:t> event in the </a:t>
            </a:r>
            <a:r>
              <a:rPr lang="en-US" u="sng">
                <a:solidFill>
                  <a:schemeClr val="hlink"/>
                </a:solidFill>
                <a:hlinkClick r:id="rId3"/>
              </a:rPr>
              <a:t>Open Mainframe Summit Transparency Report 2020</a:t>
            </a:r>
            <a:r>
              <a:rPr lang="en-US"/>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635" name="Google Shape;635;p69"/>
          <p:cNvPicPr preferRelativeResize="0"/>
          <p:nvPr/>
        </p:nvPicPr>
        <p:blipFill>
          <a:blip r:embed="rId4">
            <a:alphaModFix/>
          </a:blip>
          <a:stretch>
            <a:fillRect/>
          </a:stretch>
        </p:blipFill>
        <p:spPr>
          <a:xfrm>
            <a:off x="4606743" y="969125"/>
            <a:ext cx="4000400" cy="1625150"/>
          </a:xfrm>
          <a:prstGeom prst="rect">
            <a:avLst/>
          </a:prstGeom>
          <a:noFill/>
          <a:ln>
            <a:noFill/>
          </a:ln>
        </p:spPr>
      </p:pic>
      <p:pic>
        <p:nvPicPr>
          <p:cNvPr id="636" name="Google Shape;636;p69"/>
          <p:cNvPicPr preferRelativeResize="0"/>
          <p:nvPr/>
        </p:nvPicPr>
        <p:blipFill>
          <a:blip r:embed="rId5">
            <a:alphaModFix/>
          </a:blip>
          <a:stretch>
            <a:fillRect/>
          </a:stretch>
        </p:blipFill>
        <p:spPr>
          <a:xfrm>
            <a:off x="4444689" y="2956650"/>
            <a:ext cx="4324524" cy="1625150"/>
          </a:xfrm>
          <a:prstGeom prst="rect">
            <a:avLst/>
          </a:prstGeom>
          <a:noFill/>
          <a:ln>
            <a:noFill/>
          </a:ln>
        </p:spPr>
      </p:pic>
      <p:sp>
        <p:nvSpPr>
          <p:cNvPr id="637" name="Google Shape;637;p69"/>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0"/>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44" name="Google Shape;644;p70"/>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645" name="Google Shape;645;p70"/>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646" name="Google Shape;646;p70"/>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44" name="Google Shape;244;p35"/>
          <p:cNvGrpSpPr/>
          <p:nvPr/>
        </p:nvGrpSpPr>
        <p:grpSpPr>
          <a:xfrm>
            <a:off x="55741" y="1810614"/>
            <a:ext cx="9012492" cy="2151477"/>
            <a:chOff x="448071" y="2863559"/>
            <a:chExt cx="8294213" cy="1834166"/>
          </a:xfrm>
        </p:grpSpPr>
        <p:cxnSp>
          <p:nvCxnSpPr>
            <p:cNvPr id="245" name="Google Shape;245;p35"/>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46" name="Google Shape;246;p35"/>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7" name="Google Shape;247;p35"/>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48" name="Google Shape;248;p35"/>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49" name="Google Shape;249;p35"/>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0" name="Google Shape;250;p35"/>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51" name="Google Shape;251;p35"/>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52" name="Google Shape;252;p35"/>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53" name="Google Shape;253;p35"/>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4" name="Google Shape;254;p35"/>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55" name="Google Shape;255;p35"/>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56" name="Google Shape;256;p35"/>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7" name="Google Shape;257;p35"/>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58" name="Google Shape;258;p35"/>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59" name="Google Shape;259;p35"/>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0" name="Google Shape;260;p35"/>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1" name="Google Shape;261;p35"/>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62" name="Google Shape;262;p35"/>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63" name="Google Shape;263;p35"/>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64" name="Google Shape;264;p35"/>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65" name="Google Shape;265;p35"/>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6" name="Google Shape;266;p35"/>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67" name="Google Shape;267;p35"/>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8" name="Google Shape;268;p35"/>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9" name="Google Shape;269;p35"/>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0" name="Google Shape;270;p35"/>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1" name="Google Shape;271;p35"/>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2" name="Google Shape;272;p35"/>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3" name="Google Shape;273;p35"/>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4" name="Google Shape;274;p35"/>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5" name="Google Shape;275;p35"/>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76" name="Google Shape;276;p35"/>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77" name="Google Shape;277;p35"/>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78" name="Google Shape;278;p35"/>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79" name="Google Shape;279;p35"/>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80" name="Google Shape;280;p35"/>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81" name="Google Shape;281;p35"/>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82" name="Google Shape;282;p35"/>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83" name="Google Shape;283;p35"/>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84" name="Google Shape;284;p35"/>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85" name="Google Shape;285;p35"/>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86" name="Google Shape;286;p35"/>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87" name="Google Shape;287;p35"/>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88" name="Google Shape;288;p35"/>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89" name="Google Shape;289;p35"/>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90" name="Google Shape;290;p35"/>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91" name="Google Shape;291;p35"/>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92" name="Google Shape;292;p35"/>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93" name="Google Shape;293;p35"/>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94" name="Google Shape;294;p35"/>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652" name="Google Shape;652;p71"/>
          <p:cNvSpPr txBox="1"/>
          <p:nvPr>
            <p:ph idx="1" type="body"/>
          </p:nvPr>
        </p:nvSpPr>
        <p:spPr>
          <a:xfrm>
            <a:off x="317500" y="943425"/>
            <a:ext cx="5833800" cy="4022400"/>
          </a:xfrm>
          <a:prstGeom prst="rect">
            <a:avLst/>
          </a:prstGeom>
        </p:spPr>
        <p:txBody>
          <a:bodyPr anchorCtr="0" anchor="t" bIns="91425" lIns="91425" spcFirstLastPara="1" rIns="91425" wrap="square" tIns="91425">
            <a:normAutofit fontScale="77500" lnSpcReduction="1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None/>
            </a:pPr>
            <a:r>
              <a:rPr lang="en-US"/>
              <a:t>Zowe Support Provider Conformance Program gives vendors the ability to showcase their Zowe support competencies.</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ct val="55000"/>
              <a:buFont typeface="Arial"/>
              <a:buNone/>
            </a:pPr>
            <a:r>
              <a:rPr b="1" lang="en-US"/>
              <a:t>Benefits</a:t>
            </a:r>
            <a:endParaRPr b="1"/>
          </a:p>
          <a:p>
            <a:pPr indent="-327025" lvl="0" marL="457200" rtl="0" algn="l">
              <a:spcBef>
                <a:spcPts val="400"/>
              </a:spcBef>
              <a:spcAft>
                <a:spcPts val="0"/>
              </a:spcAft>
              <a:buSzPct val="100000"/>
              <a:buChar char="-"/>
            </a:pPr>
            <a:r>
              <a:rPr lang="en-US"/>
              <a:t>Your offering and logo listed in the </a:t>
            </a:r>
            <a:r>
              <a:rPr lang="en-US" u="sng">
                <a:solidFill>
                  <a:schemeClr val="hlink"/>
                </a:solidFill>
                <a:hlinkClick r:id="rId3"/>
              </a:rPr>
              <a:t>Zowe Conformant offering directory</a:t>
            </a:r>
            <a:r>
              <a:rPr lang="en-US"/>
              <a:t> or </a:t>
            </a:r>
            <a:r>
              <a:rPr lang="en-US" u="sng">
                <a:solidFill>
                  <a:schemeClr val="hlink"/>
                </a:solidFill>
                <a:hlinkClick r:id="rId4"/>
              </a:rPr>
              <a:t>Zowe Conformant Support Provider directory</a:t>
            </a:r>
            <a:r>
              <a:rPr lang="en-US"/>
              <a:t> and showcased in Zowe outreach materials</a:t>
            </a:r>
            <a:endParaRPr/>
          </a:p>
          <a:p>
            <a:pPr indent="-327025" lvl="0" marL="457200" rtl="0" algn="l">
              <a:spcBef>
                <a:spcPts val="0"/>
              </a:spcBef>
              <a:spcAft>
                <a:spcPts val="0"/>
              </a:spcAft>
              <a:buSzPct val="100000"/>
              <a:buChar char="-"/>
            </a:pPr>
            <a:r>
              <a:rPr lang="en-US"/>
              <a:t>Exclusive branding marks to use in your product materials</a:t>
            </a:r>
            <a:endParaRPr/>
          </a:p>
          <a:p>
            <a:pPr indent="-327025" lvl="0" marL="457200" rtl="0" algn="l">
              <a:spcBef>
                <a:spcPts val="0"/>
              </a:spcBef>
              <a:spcAft>
                <a:spcPts val="0"/>
              </a:spcAft>
              <a:buSzPct val="100000"/>
              <a:buChar char="-"/>
            </a:pPr>
            <a:r>
              <a:rPr lang="en-US"/>
              <a:t>Participation in the Zowe Advisory Council (ZAC)</a:t>
            </a:r>
            <a:endParaRPr/>
          </a:p>
          <a:p>
            <a:pPr indent="0" lvl="0" marL="0" rtl="0" algn="l">
              <a:spcBef>
                <a:spcPts val="400"/>
              </a:spcBef>
              <a:spcAft>
                <a:spcPts val="0"/>
              </a:spcAft>
              <a:buNone/>
            </a:pPr>
            <a:r>
              <a:t/>
            </a:r>
            <a:endParaRPr sz="1400"/>
          </a:p>
          <a:p>
            <a:pPr indent="0" lvl="0" marL="0" rtl="0" algn="l">
              <a:spcBef>
                <a:spcPts val="400"/>
              </a:spcBef>
              <a:spcAft>
                <a:spcPts val="0"/>
              </a:spcAft>
              <a:buNone/>
            </a:pPr>
            <a:r>
              <a:rPr b="1" lang="en-US" sz="2100"/>
              <a:t>Fees are waived for Open Mainframe Project members </a:t>
            </a:r>
            <a:endParaRPr b="1" sz="2100"/>
          </a:p>
          <a:p>
            <a:pPr indent="0" lvl="0" marL="0" rtl="0" algn="l">
              <a:spcBef>
                <a:spcPts val="400"/>
              </a:spcBef>
              <a:spcAft>
                <a:spcPts val="0"/>
              </a:spcAft>
              <a:buClr>
                <a:schemeClr val="dk1"/>
              </a:buClr>
              <a:buSzPct val="78571"/>
              <a:buFont typeface="Arial"/>
              <a:buNone/>
            </a:pPr>
            <a:r>
              <a:rPr lang="en-US"/>
              <a:t>More details at </a:t>
            </a:r>
            <a:r>
              <a:rPr lang="en-US" u="sng">
                <a:solidFill>
                  <a:schemeClr val="hlink"/>
                </a:solidFill>
                <a:hlinkClick r:id="rId5"/>
              </a:rPr>
              <a:t>https://www.openmainframeproject.org/projects/zowe/conformance</a:t>
            </a:r>
            <a:r>
              <a:rPr lang="en-US"/>
              <a:t> </a:t>
            </a:r>
            <a:endParaRPr sz="1400"/>
          </a:p>
        </p:txBody>
      </p:sp>
      <p:pic>
        <p:nvPicPr>
          <p:cNvPr id="653" name="Google Shape;653;p71"/>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54" name="Google Shape;654;p71"/>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2"/>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60" name="Google Shape;660;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61" name="Google Shape;661;p72"/>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62" name="Google Shape;662;p72"/>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 credits</a:t>
            </a:r>
            <a:endParaRPr/>
          </a:p>
        </p:txBody>
      </p:sp>
      <p:sp>
        <p:nvSpPr>
          <p:cNvPr id="669" name="Google Shape;669;p73"/>
          <p:cNvSpPr txBox="1"/>
          <p:nvPr>
            <p:ph idx="1" type="body"/>
          </p:nvPr>
        </p:nvSpPr>
        <p:spPr>
          <a:xfrm>
            <a:off x="317500" y="2273227"/>
            <a:ext cx="8369400" cy="1965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lang="en-US" sz="1700"/>
              <a:t>As an Open Mainframe Project Silver or Platinum member, you are entitled to 10 vouchers for 100% any…</a:t>
            </a:r>
            <a:endParaRPr sz="1700"/>
          </a:p>
          <a:p>
            <a:pPr indent="-336550" lvl="0" marL="457200" rtl="0" algn="l">
              <a:spcBef>
                <a:spcPts val="400"/>
              </a:spcBef>
              <a:spcAft>
                <a:spcPts val="0"/>
              </a:spcAft>
              <a:buSzPts val="1700"/>
              <a:buChar char="•"/>
            </a:pPr>
            <a:r>
              <a:rPr lang="en-US" sz="1700"/>
              <a:t>LF eLearning Class </a:t>
            </a:r>
            <a:endParaRPr sz="1700"/>
          </a:p>
          <a:p>
            <a:pPr indent="-336550" lvl="0" marL="457200" rtl="0" algn="l">
              <a:spcBef>
                <a:spcPts val="0"/>
              </a:spcBef>
              <a:spcAft>
                <a:spcPts val="0"/>
              </a:spcAft>
              <a:buSzPts val="1700"/>
              <a:buChar char="•"/>
            </a:pPr>
            <a:r>
              <a:rPr lang="en-US" sz="1700"/>
              <a:t>Certification Exam </a:t>
            </a:r>
            <a:endParaRPr sz="1700"/>
          </a:p>
          <a:p>
            <a:pPr indent="-336550" lvl="0" marL="457200" rtl="0" algn="l">
              <a:spcBef>
                <a:spcPts val="0"/>
              </a:spcBef>
              <a:spcAft>
                <a:spcPts val="0"/>
              </a:spcAft>
              <a:buSzPts val="1700"/>
              <a:buChar char="•"/>
            </a:pPr>
            <a:r>
              <a:rPr lang="en-US" sz="1700"/>
              <a:t>eLearning+Certification Exam “Bundle". </a:t>
            </a:r>
            <a:endParaRPr sz="1700"/>
          </a:p>
          <a:p>
            <a:pPr indent="0" lvl="0" marL="0" rtl="0" algn="l">
              <a:spcBef>
                <a:spcPts val="400"/>
              </a:spcBef>
              <a:spcAft>
                <a:spcPts val="0"/>
              </a:spcAft>
              <a:buNone/>
            </a:pPr>
            <a:r>
              <a:rPr lang="en-US" sz="1700"/>
              <a:t>The value is $299+ per course.</a:t>
            </a:r>
            <a:endParaRPr sz="1700"/>
          </a:p>
        </p:txBody>
      </p:sp>
      <p:pic>
        <p:nvPicPr>
          <p:cNvPr id="670" name="Google Shape;670;p7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677" name="Google Shape;677;p74"/>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20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678" name="Google Shape;678;p74"/>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679" name="Google Shape;679;p74"/>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686" name="Google Shape;686;p75"/>
          <p:cNvSpPr txBox="1"/>
          <p:nvPr>
            <p:ph idx="1" type="body"/>
          </p:nvPr>
        </p:nvSpPr>
        <p:spPr>
          <a:xfrm>
            <a:off x="317500" y="867225"/>
            <a:ext cx="6282600" cy="4200000"/>
          </a:xfrm>
          <a:prstGeom prst="rect">
            <a:avLst/>
          </a:prstGeom>
        </p:spPr>
        <p:txBody>
          <a:bodyPr anchorCtr="0" anchor="t" bIns="91425" lIns="91425" spcFirstLastPara="1" rIns="91425" wrap="square" tIns="91425">
            <a:normAutofit fontScale="77500" lnSpcReduction="2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 enabling the member to direct the strategic direction, budget, and priorities of the Open Mainframe Project.</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a:t>
            </a:r>
            <a:r>
              <a:rPr lang="en-US"/>
              <a:t>irst opportunity to participate</a:t>
            </a:r>
            <a:r>
              <a:rPr lang="en-US"/>
              <a:t> and drive event and outreach opportunities, and the project will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687" name="Google Shape;687;p75"/>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And more benefits from your Linux Foundation membership</a:t>
            </a:r>
            <a:endParaRPr/>
          </a:p>
        </p:txBody>
      </p:sp>
      <p:sp>
        <p:nvSpPr>
          <p:cNvPr id="693" name="Google Shape;693;p76"/>
          <p:cNvSpPr txBox="1"/>
          <p:nvPr/>
        </p:nvSpPr>
        <p:spPr>
          <a:xfrm>
            <a:off x="317500" y="714829"/>
            <a:ext cx="8369400" cy="31431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rPr lang="en-US">
                <a:solidFill>
                  <a:srgbClr val="000000"/>
                </a:solidFill>
                <a:latin typeface="Gill Sans"/>
                <a:ea typeface="Gill Sans"/>
                <a:cs typeface="Gill Sans"/>
                <a:sym typeface="Gill Sans"/>
              </a:rPr>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2700">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500">
              <a:solidFill>
                <a:srgbClr val="000000"/>
              </a:solidFill>
              <a:latin typeface="Gill Sans"/>
              <a:ea typeface="Gill Sans"/>
              <a:cs typeface="Gill Sans"/>
              <a:sym typeface="Gill Sans"/>
            </a:endParaRPr>
          </a:p>
          <a:p>
            <a:pPr indent="0" lvl="0" marL="0" rtl="0" algn="l">
              <a:spcBef>
                <a:spcPts val="400"/>
              </a:spcBef>
              <a:spcAft>
                <a:spcPts val="0"/>
              </a:spcAft>
              <a:buNone/>
            </a:pPr>
            <a:r>
              <a:rPr lang="en-US">
                <a:solidFill>
                  <a:srgbClr val="000000"/>
                </a:solidFill>
                <a:latin typeface="Gill Sans"/>
                <a:ea typeface="Gill Sans"/>
                <a:cs typeface="Gill Sans"/>
                <a:sym typeface="Gill Sans"/>
              </a:rPr>
              <a:t>More details at </a:t>
            </a: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https://linuxfoundation.org/en/join/#benefits</a:t>
            </a:r>
            <a:r>
              <a:rPr lang="en-US">
                <a:solidFill>
                  <a:srgbClr val="000000"/>
                </a:solidFill>
                <a:latin typeface="Gill Sans"/>
                <a:ea typeface="Gill Sans"/>
                <a:cs typeface="Gill Sans"/>
                <a:sym typeface="Gill Sans"/>
              </a:rPr>
              <a:t>. Let us know how we can help connect you to these opportunities! Sign up for the </a:t>
            </a:r>
            <a:r>
              <a:rPr lang="en-US" u="sng">
                <a:solidFill>
                  <a:srgbClr val="0000FF"/>
                </a:solidFill>
                <a:latin typeface="Gill Sans"/>
                <a:ea typeface="Gill Sans"/>
                <a:cs typeface="Gill Sans"/>
                <a:sym typeface="Gill Sans"/>
                <a:hlinkClick r:id="rId4">
                  <a:extLst>
                    <a:ext uri="{A12FA001-AC4F-418D-AE19-62706E023703}">
                      <ahyp:hlinkClr val="tx"/>
                    </a:ext>
                  </a:extLst>
                </a:hlinkClick>
              </a:rPr>
              <a:t>Linux Foundation newsletter</a:t>
            </a:r>
            <a:r>
              <a:rPr lang="en-US">
                <a:solidFill>
                  <a:srgbClr val="000000"/>
                </a:solidFill>
                <a:latin typeface="Gill Sans"/>
                <a:ea typeface="Gill Sans"/>
                <a:cs typeface="Gill Sans"/>
                <a:sym typeface="Gill Sans"/>
              </a:rPr>
              <a:t> to keep on top of the activities across our 350+ hosted projects.</a:t>
            </a:r>
            <a:endParaRPr>
              <a:solidFill>
                <a:srgbClr val="000000"/>
              </a:solidFill>
              <a:latin typeface="Gill Sans"/>
              <a:ea typeface="Gill Sans"/>
              <a:cs typeface="Gill Sans"/>
              <a:sym typeface="Gill Sans"/>
            </a:endParaRPr>
          </a:p>
        </p:txBody>
      </p:sp>
      <p:sp>
        <p:nvSpPr>
          <p:cNvPr id="694" name="Google Shape;694;p76"/>
          <p:cNvSpPr txBox="1"/>
          <p:nvPr/>
        </p:nvSpPr>
        <p:spPr>
          <a:xfrm>
            <a:off x="317500" y="1939625"/>
            <a:ext cx="2739000" cy="2514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Events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One invite to our member-exclusive </a:t>
            </a:r>
            <a:r>
              <a:rPr lang="en-US" u="sng">
                <a:solidFill>
                  <a:srgbClr val="0000FF"/>
                </a:solidFill>
                <a:latin typeface="Gill Sans"/>
                <a:ea typeface="Gill Sans"/>
                <a:cs typeface="Gill Sans"/>
                <a:sym typeface="Gill Sans"/>
                <a:hlinkClick r:id="rId5">
                  <a:extLst>
                    <a:ext uri="{A12FA001-AC4F-418D-AE19-62706E023703}">
                      <ahyp:hlinkClr val="tx"/>
                    </a:ext>
                  </a:extLst>
                </a:hlinkClick>
              </a:rPr>
              <a:t>Linux Foundation Member Summit</a:t>
            </a:r>
            <a:r>
              <a:rPr lang="en-US">
                <a:solidFill>
                  <a:srgbClr val="000000"/>
                </a:solidFill>
                <a:latin typeface="Gill Sans"/>
                <a:ea typeface="Gill Sans"/>
                <a:cs typeface="Gill Sans"/>
                <a:sym typeface="Gill Sans"/>
              </a:rPr>
              <a:t>, which fosters collaboration, innovation, and partnerships among the leading projects and organizations working to drive digital transformation with open source technologies.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Employees at your organization receive a 20% registration discount to eligible </a:t>
            </a:r>
            <a:r>
              <a:rPr lang="en-US" u="sng">
                <a:solidFill>
                  <a:srgbClr val="0000FF"/>
                </a:solidFill>
                <a:latin typeface="Gill Sans"/>
                <a:ea typeface="Gill Sans"/>
                <a:cs typeface="Gill Sans"/>
                <a:sym typeface="Gill Sans"/>
                <a:hlinkClick r:id="rId6">
                  <a:extLst>
                    <a:ext uri="{A12FA001-AC4F-418D-AE19-62706E023703}">
                      <ahyp:hlinkClr val="tx"/>
                    </a:ext>
                  </a:extLst>
                </a:hlinkClick>
              </a:rPr>
              <a:t>Linux Foundation events</a:t>
            </a:r>
            <a:r>
              <a:rPr lang="en-US">
                <a:solidFill>
                  <a:srgbClr val="000000"/>
                </a:solidFill>
                <a:latin typeface="Gill Sans"/>
                <a:ea typeface="Gill Sans"/>
                <a:cs typeface="Gill Sans"/>
                <a:sym typeface="Gill Sans"/>
              </a:rPr>
              <a:t>.</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A 5% Discount on </a:t>
            </a:r>
            <a:r>
              <a:rPr lang="en-US" u="sng">
                <a:solidFill>
                  <a:srgbClr val="0000FF"/>
                </a:solidFill>
                <a:latin typeface="Gill Sans"/>
                <a:ea typeface="Gill Sans"/>
                <a:cs typeface="Gill Sans"/>
                <a:sym typeface="Gill Sans"/>
                <a:hlinkClick r:id="rId7">
                  <a:extLst>
                    <a:ext uri="{A12FA001-AC4F-418D-AE19-62706E023703}">
                      <ahyp:hlinkClr val="tx"/>
                    </a:ext>
                  </a:extLst>
                </a:hlinkClick>
              </a:rPr>
              <a:t>Linux Foundation Event Sponsorship</a:t>
            </a:r>
            <a:r>
              <a:rPr lang="en-US">
                <a:solidFill>
                  <a:srgbClr val="000000"/>
                </a:solidFill>
                <a:latin typeface="Gill Sans"/>
                <a:ea typeface="Gill Sans"/>
                <a:cs typeface="Gill Sans"/>
                <a:sym typeface="Gill Sans"/>
              </a:rPr>
              <a:t> (7% discount on multi-event Sponsorships). Sponsorships offer a valuable way to reach the community of Open Source Developers, Engineers, C-level Executives, and more.</a:t>
            </a:r>
            <a:endParaRPr>
              <a:solidFill>
                <a:srgbClr val="000000"/>
              </a:solidFill>
              <a:latin typeface="Gill Sans"/>
              <a:ea typeface="Gill Sans"/>
              <a:cs typeface="Gill Sans"/>
              <a:sym typeface="Gill Sans"/>
            </a:endParaRPr>
          </a:p>
        </p:txBody>
      </p:sp>
      <p:sp>
        <p:nvSpPr>
          <p:cNvPr id="695" name="Google Shape;695;p76"/>
          <p:cNvSpPr txBox="1"/>
          <p:nvPr/>
        </p:nvSpPr>
        <p:spPr>
          <a:xfrm>
            <a:off x="3141000" y="1939625"/>
            <a:ext cx="2548800" cy="24765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Training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Ten coupon codes good for any eLearning, certification exam, or eLearning/exam bundle. Additional terms apply.</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rPr b="1" lang="en-US">
                <a:solidFill>
                  <a:srgbClr val="000000"/>
                </a:solidFill>
                <a:latin typeface="Gill Sans"/>
                <a:ea typeface="Gill Sans"/>
                <a:cs typeface="Gill Sans"/>
                <a:sym typeface="Gill Sans"/>
              </a:rPr>
              <a:t>Legal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legal counsel’s ability to participate in bi-monthly legal calls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One invite for your in-house counsel to </a:t>
            </a:r>
            <a:r>
              <a:rPr lang="en-US" u="sng">
                <a:solidFill>
                  <a:srgbClr val="0000FF"/>
                </a:solidFill>
                <a:latin typeface="Gill Sans"/>
                <a:ea typeface="Gill Sans"/>
                <a:cs typeface="Gill Sans"/>
                <a:sym typeface="Gill Sans"/>
                <a:hlinkClick r:id="rId8">
                  <a:extLst>
                    <a:ext uri="{A12FA001-AC4F-418D-AE19-62706E023703}">
                      <ahyp:hlinkClr val="tx"/>
                    </a:ext>
                  </a:extLst>
                </a:hlinkClick>
              </a:rPr>
              <a:t>LF Legal Summit</a:t>
            </a:r>
            <a:r>
              <a:rPr lang="en-US">
                <a:solidFill>
                  <a:srgbClr val="000000"/>
                </a:solidFill>
                <a:latin typeface="Gill Sans"/>
                <a:ea typeface="Gill Sans"/>
                <a:cs typeface="Gill Sans"/>
                <a:sym typeface="Gill Sans"/>
              </a:rPr>
              <a:t>, which helps connect your counsel to their peers at other member companies and advance your organization’s open source licensing, litigation, compliance, and best practices.</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
        <p:nvSpPr>
          <p:cNvPr id="696" name="Google Shape;696;p76"/>
          <p:cNvSpPr txBox="1"/>
          <p:nvPr/>
        </p:nvSpPr>
        <p:spPr>
          <a:xfrm>
            <a:off x="5964500" y="1939625"/>
            <a:ext cx="2548800" cy="2476500"/>
          </a:xfrm>
          <a:prstGeom prst="rect">
            <a:avLst/>
          </a:prstGeom>
          <a:noFill/>
          <a:ln>
            <a:noFill/>
          </a:ln>
        </p:spPr>
        <p:txBody>
          <a:bodyPr anchorCtr="0" anchor="t" bIns="91425" lIns="91425" spcFirstLastPara="1" rIns="91425" wrap="square" tIns="91425">
            <a:normAutofit fontScale="7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Marketing Benefits</a:t>
            </a:r>
            <a:endParaRPr>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company logo on the </a:t>
            </a:r>
            <a:r>
              <a:rPr lang="en-US" u="sng">
                <a:solidFill>
                  <a:srgbClr val="0000FF"/>
                </a:solidFill>
                <a:latin typeface="Gill Sans"/>
                <a:ea typeface="Gill Sans"/>
                <a:cs typeface="Gill Sans"/>
                <a:sym typeface="Gill Sans"/>
                <a:hlinkClick r:id="rId9">
                  <a:extLst>
                    <a:ext uri="{A12FA001-AC4F-418D-AE19-62706E023703}">
                      <ahyp:hlinkClr val="tx"/>
                    </a:ext>
                  </a:extLst>
                </a:hlinkClick>
              </a:rPr>
              <a:t>LF website</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Post one technical article about an open source project you care about to </a:t>
            </a:r>
            <a:r>
              <a:rPr lang="en-US" u="sng">
                <a:solidFill>
                  <a:srgbClr val="0000FF"/>
                </a:solidFill>
                <a:latin typeface="Gill Sans"/>
                <a:ea typeface="Gill Sans"/>
                <a:cs typeface="Gill Sans"/>
                <a:sym typeface="Gill Sans"/>
                <a:hlinkClick r:id="rId10">
                  <a:extLst>
                    <a:ext uri="{A12FA001-AC4F-418D-AE19-62706E023703}">
                      <ahyp:hlinkClr val="tx"/>
                    </a:ext>
                  </a:extLst>
                </a:hlinkClick>
              </a:rPr>
              <a:t>Linux.com</a:t>
            </a:r>
            <a:r>
              <a:rPr lang="en-US">
                <a:solidFill>
                  <a:srgbClr val="000000"/>
                </a:solidFill>
                <a:latin typeface="Gill Sans"/>
                <a:ea typeface="Gill Sans"/>
                <a:cs typeface="Gill Sans"/>
                <a:sym typeface="Gill Sans"/>
              </a:rPr>
              <a:t>, which has over 1 million unique visitors per month.</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Exposure through new Silver members group press release, with social media promotion.</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Have your company’s events featured on our events.linuxfoundation.org </a:t>
            </a:r>
            <a:r>
              <a:rPr lang="en-US" u="sng">
                <a:solidFill>
                  <a:srgbClr val="0000FF"/>
                </a:solidFill>
                <a:latin typeface="Gill Sans"/>
                <a:ea typeface="Gill Sans"/>
                <a:cs typeface="Gill Sans"/>
                <a:sym typeface="Gill Sans"/>
                <a:hlinkClick r:id="rId11">
                  <a:extLst>
                    <a:ext uri="{A12FA001-AC4F-418D-AE19-62706E023703}">
                      <ahyp:hlinkClr val="tx"/>
                    </a:ext>
                  </a:extLst>
                </a:hlinkClick>
              </a:rPr>
              <a:t>community events calendar</a:t>
            </a:r>
            <a:r>
              <a:rPr lang="en-US">
                <a:solidFill>
                  <a:srgbClr val="000000"/>
                </a:solidFill>
                <a:latin typeface="Gill Sans"/>
                <a:ea typeface="Gill Sans"/>
                <a:cs typeface="Gill Sans"/>
                <a:sym typeface="Gill Sans"/>
              </a:rPr>
              <a:t>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graphicFrame>
        <p:nvGraphicFramePr>
          <p:cNvPr id="701" name="Google Shape;701;p77"/>
          <p:cNvGraphicFramePr/>
          <p:nvPr/>
        </p:nvGraphicFramePr>
        <p:xfrm>
          <a:off x="455612" y="750889"/>
          <a:ext cx="3000000" cy="3000000"/>
        </p:xfrm>
        <a:graphic>
          <a:graphicData uri="http://schemas.openxmlformats.org/drawingml/2006/table">
            <a:tbl>
              <a:tblPr>
                <a:noFill/>
                <a:tableStyleId>{1F32ED49-6B4E-4C28-B273-2D23556F0974}</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02" name="Google Shape;702;p77"/>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03" name="Google Shape;703;p77"/>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704" name="Google Shape;704;p7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301" name="Google Shape;301;p36"/>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302" name="Google Shape;302;p36"/>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309" name="Google Shape;309;p37"/>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310" name="Google Shape;310;p37"/>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317" name="Google Shape;317;p38"/>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24" name="Google Shape;324;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0"/>
          <p:cNvPicPr preferRelativeResize="0"/>
          <p:nvPr/>
        </p:nvPicPr>
        <p:blipFill rotWithShape="1">
          <a:blip r:embed="rId3">
            <a:alphaModFix/>
          </a:blip>
          <a:srcRect b="0" l="6943" r="8895" t="0"/>
          <a:stretch/>
        </p:blipFill>
        <p:spPr>
          <a:xfrm>
            <a:off x="0" y="0"/>
            <a:ext cx="9144003" cy="50619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